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302" r:id="rId3"/>
    <p:sldId id="309" r:id="rId4"/>
    <p:sldId id="310" r:id="rId5"/>
    <p:sldId id="307" r:id="rId6"/>
    <p:sldId id="306" r:id="rId7"/>
    <p:sldId id="304" r:id="rId8"/>
    <p:sldId id="308" r:id="rId9"/>
    <p:sldId id="311" r:id="rId10"/>
    <p:sldId id="318" r:id="rId11"/>
    <p:sldId id="319" r:id="rId12"/>
    <p:sldId id="312" r:id="rId13"/>
    <p:sldId id="317" r:id="rId14"/>
    <p:sldId id="313" r:id="rId15"/>
    <p:sldId id="314" r:id="rId16"/>
    <p:sldId id="316" r:id="rId17"/>
    <p:sldId id="315" r:id="rId18"/>
  </p:sldIdLst>
  <p:sldSz cx="12192000" cy="6858000"/>
  <p:notesSz cx="6808788" cy="99409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rednji slog 4 – poudarek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Temni slog 1 – poudarek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emni slog 1 – poudarek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123" d="100"/>
          <a:sy n="123" d="100"/>
        </p:scale>
        <p:origin x="-11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6\redirect\brigita.sarc\My%20Documents\BRIGITA\AA%20SLU&#381;BENO\PREDAVANJE\REC%202017\IZHODI&#352;&#268;A%20ZA%20OKROGLO%20MIZO\PODATKI%20SUSR_v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6\redirect\brigita.sarc\My%20Documents\BRIGITA\AA%20SLU&#381;BENO\PREDAVANJE\REC%202017\IZHODI&#352;&#268;A%20ZA%20OKROGLO%20MIZO\PODATKI%20SUSR_v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6\redirect\brigita.sarc\My%20Documents\BRIGITA\AA%20SLU&#381;BENO\PREDAVANJE\REC%202017\IZHODI&#352;&#268;A%20ZA%20OKROGLO%20MIZO\PODATKI%20SUSR_v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6\redirect\brigita.sarc\My%20Documents\BRIGITA\AA%20SLU&#381;BENO\PREDAVANJE\REC%202017\IZHODI&#352;&#268;A%20ZA%20OKROGLO%20MIZO\PODATKI%20SUSR_v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l-SI" dirty="0"/>
              <a:t>Količina</a:t>
            </a:r>
            <a:r>
              <a:rPr lang="sl-SI" baseline="0" dirty="0"/>
              <a:t> nastalih </a:t>
            </a:r>
            <a:r>
              <a:rPr lang="sl-SI" baseline="0" dirty="0" smtClean="0"/>
              <a:t>komunalnih odpadkov/zbranih z javnim odvozom</a:t>
            </a:r>
            <a:endParaRPr lang="sl-SI" dirty="0"/>
          </a:p>
        </c:rich>
      </c:tx>
      <c:layout>
        <c:manualLayout>
          <c:xMode val="edge"/>
          <c:yMode val="edge"/>
          <c:x val="0.23217366579177603"/>
          <c:y val="1.38888888888888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'KO_po regijah (2)'!$C$44</c:f>
              <c:strCache>
                <c:ptCount val="1"/>
                <c:pt idx="0">
                  <c:v>Z javnim odvozom</c:v>
                </c:pt>
              </c:strCache>
            </c:strRef>
          </c:tx>
          <c:invertIfNegative val="0"/>
          <c:cat>
            <c:numRef>
              <c:f>'KO_po regijah (2)'!$B$45:$B$51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'KO_po regijah (2)'!$C$45:$C$51</c:f>
              <c:numCache>
                <c:formatCode>#.##0</c:formatCode>
                <c:ptCount val="7"/>
                <c:pt idx="0">
                  <c:v>796413</c:v>
                </c:pt>
                <c:pt idx="1">
                  <c:v>721720</c:v>
                </c:pt>
                <c:pt idx="2">
                  <c:v>671835</c:v>
                </c:pt>
                <c:pt idx="3">
                  <c:v>659848</c:v>
                </c:pt>
                <c:pt idx="4">
                  <c:v>665767</c:v>
                </c:pt>
                <c:pt idx="5">
                  <c:v>650111</c:v>
                </c:pt>
                <c:pt idx="6">
                  <c:v>715826</c:v>
                </c:pt>
              </c:numCache>
            </c:numRef>
          </c:val>
        </c:ser>
        <c:ser>
          <c:idx val="1"/>
          <c:order val="1"/>
          <c:tx>
            <c:strRef>
              <c:f>'KO_po regijah (2)'!$D$44</c:f>
              <c:strCache>
                <c:ptCount val="1"/>
                <c:pt idx="0">
                  <c:v>Nastali komunalni odpadki</c:v>
                </c:pt>
              </c:strCache>
            </c:strRef>
          </c:tx>
          <c:invertIfNegative val="0"/>
          <c:cat>
            <c:numRef>
              <c:f>'KO_po regijah (2)'!$B$45:$B$51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'KO_po regijah (2)'!$D$45:$D$51</c:f>
              <c:numCache>
                <c:formatCode>#.##0</c:formatCode>
                <c:ptCount val="7"/>
                <c:pt idx="0">
                  <c:v>863877</c:v>
                </c:pt>
                <c:pt idx="1">
                  <c:v>721844</c:v>
                </c:pt>
                <c:pt idx="2">
                  <c:v>744010</c:v>
                </c:pt>
                <c:pt idx="3">
                  <c:v>853388</c:v>
                </c:pt>
                <c:pt idx="4">
                  <c:v>891708</c:v>
                </c:pt>
                <c:pt idx="5">
                  <c:v>929461</c:v>
                </c:pt>
                <c:pt idx="6">
                  <c:v>981687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25180160"/>
        <c:axId val="131842048"/>
        <c:axId val="0"/>
      </c:bar3DChart>
      <c:catAx>
        <c:axId val="1251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842048"/>
        <c:crosses val="autoZero"/>
        <c:auto val="1"/>
        <c:lblAlgn val="ctr"/>
        <c:lblOffset val="100"/>
        <c:noMultiLvlLbl val="0"/>
      </c:catAx>
      <c:valAx>
        <c:axId val="131842048"/>
        <c:scaling>
          <c:orientation val="minMax"/>
        </c:scaling>
        <c:delete val="0"/>
        <c:axPos val="l"/>
        <c:majorGridlines/>
        <c:numFmt formatCode="#.##0" sourceLinked="1"/>
        <c:majorTickMark val="none"/>
        <c:minorTickMark val="none"/>
        <c:tickLblPos val="nextTo"/>
        <c:spPr>
          <a:ln w="9525">
            <a:noFill/>
          </a:ln>
        </c:spPr>
        <c:crossAx val="125180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'ko_po vrstah_brez 20 03'!$B$2</c:f>
              <c:strCache>
                <c:ptCount val="1"/>
                <c:pt idx="0">
                  <c:v>1501</c:v>
                </c:pt>
              </c:strCache>
            </c:strRef>
          </c:tx>
          <c:invertIfNegative val="0"/>
          <c:cat>
            <c:numRef>
              <c:f>'ko_po vrstah_brez 20 03'!$A$3:$A$11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'ko_po vrstah_brez 20 03'!$B$3:$B$11</c:f>
              <c:numCache>
                <c:formatCode>#.##0</c:formatCode>
                <c:ptCount val="9"/>
                <c:pt idx="0">
                  <c:v>42093</c:v>
                </c:pt>
                <c:pt idx="1">
                  <c:v>55523</c:v>
                </c:pt>
                <c:pt idx="2">
                  <c:v>71459</c:v>
                </c:pt>
                <c:pt idx="3">
                  <c:v>87173</c:v>
                </c:pt>
                <c:pt idx="4">
                  <c:v>101550</c:v>
                </c:pt>
                <c:pt idx="5">
                  <c:v>114572</c:v>
                </c:pt>
                <c:pt idx="6">
                  <c:v>117499</c:v>
                </c:pt>
                <c:pt idx="7">
                  <c:v>121771</c:v>
                </c:pt>
                <c:pt idx="8">
                  <c:v>135988</c:v>
                </c:pt>
              </c:numCache>
            </c:numRef>
          </c:val>
        </c:ser>
        <c:ser>
          <c:idx val="1"/>
          <c:order val="1"/>
          <c:tx>
            <c:strRef>
              <c:f>'ko_po vrstah_brez 20 03'!$C$2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numRef>
              <c:f>'ko_po vrstah_brez 20 03'!$A$3:$A$11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'ko_po vrstah_brez 20 03'!$C$3:$C$11</c:f>
              <c:numCache>
                <c:formatCode>#.##0</c:formatCode>
                <c:ptCount val="9"/>
                <c:pt idx="0">
                  <c:v>69525</c:v>
                </c:pt>
                <c:pt idx="1">
                  <c:v>70887</c:v>
                </c:pt>
                <c:pt idx="2">
                  <c:v>67128</c:v>
                </c:pt>
                <c:pt idx="3">
                  <c:v>81346</c:v>
                </c:pt>
                <c:pt idx="4">
                  <c:v>86937</c:v>
                </c:pt>
                <c:pt idx="5">
                  <c:v>90169</c:v>
                </c:pt>
                <c:pt idx="6">
                  <c:v>97525</c:v>
                </c:pt>
                <c:pt idx="7">
                  <c:v>97507</c:v>
                </c:pt>
                <c:pt idx="8">
                  <c:v>117711</c:v>
                </c:pt>
              </c:numCache>
            </c:numRef>
          </c:val>
        </c:ser>
        <c:ser>
          <c:idx val="2"/>
          <c:order val="2"/>
          <c:tx>
            <c:strRef>
              <c:f>'ko_po vrstah_brez 20 03'!$D$2</c:f>
              <c:strCache>
                <c:ptCount val="1"/>
                <c:pt idx="0">
                  <c:v>2002</c:v>
                </c:pt>
              </c:strCache>
            </c:strRef>
          </c:tx>
          <c:invertIfNegative val="0"/>
          <c:cat>
            <c:numRef>
              <c:f>'ko_po vrstah_brez 20 03'!$A$3:$A$11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'ko_po vrstah_brez 20 03'!$D$3:$D$11</c:f>
              <c:numCache>
                <c:formatCode>#.##0</c:formatCode>
                <c:ptCount val="9"/>
                <c:pt idx="0">
                  <c:v>40195</c:v>
                </c:pt>
                <c:pt idx="1">
                  <c:v>41348</c:v>
                </c:pt>
                <c:pt idx="2">
                  <c:v>54923</c:v>
                </c:pt>
                <c:pt idx="3">
                  <c:v>65760</c:v>
                </c:pt>
                <c:pt idx="4">
                  <c:v>75945</c:v>
                </c:pt>
                <c:pt idx="5">
                  <c:v>89399</c:v>
                </c:pt>
                <c:pt idx="6">
                  <c:v>91480</c:v>
                </c:pt>
                <c:pt idx="7">
                  <c:v>95661</c:v>
                </c:pt>
                <c:pt idx="8">
                  <c:v>101010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1971712"/>
        <c:axId val="182075392"/>
        <c:axId val="0"/>
      </c:bar3DChart>
      <c:catAx>
        <c:axId val="1319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2075392"/>
        <c:crosses val="autoZero"/>
        <c:auto val="1"/>
        <c:lblAlgn val="ctr"/>
        <c:lblOffset val="100"/>
        <c:noMultiLvlLbl val="0"/>
      </c:catAx>
      <c:valAx>
        <c:axId val="182075392"/>
        <c:scaling>
          <c:orientation val="minMax"/>
        </c:scaling>
        <c:delete val="0"/>
        <c:axPos val="l"/>
        <c:majorGridlines/>
        <c:numFmt formatCode="#.##0" sourceLinked="1"/>
        <c:majorTickMark val="none"/>
        <c:minorTickMark val="none"/>
        <c:tickLblPos val="nextTo"/>
        <c:spPr>
          <a:ln w="9525">
            <a:noFill/>
          </a:ln>
        </c:spPr>
        <c:crossAx val="131971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3203374034767394"/>
          <c:y val="0.92971058557161035"/>
          <c:w val="0.25187454829015937"/>
          <c:h val="5.277755945412652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l-SI"/>
              <a:t>Industrijski odpadki </a:t>
            </a:r>
            <a:r>
              <a:rPr lang="en-US"/>
              <a:t>- SKUPAJ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IN!$A$3</c:f>
              <c:strCache>
                <c:ptCount val="1"/>
                <c:pt idx="0">
                  <c:v>SKD Dejavnost - SKUPAJ</c:v>
                </c:pt>
              </c:strCache>
            </c:strRef>
          </c:tx>
          <c:cat>
            <c:strRef>
              <c:f>IN!$B$2:$J$2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IN!$B$3:$J$3</c:f>
              <c:numCache>
                <c:formatCode>#.##0</c:formatCode>
                <c:ptCount val="9"/>
                <c:pt idx="0">
                  <c:v>5904332</c:v>
                </c:pt>
                <c:pt idx="1">
                  <c:v>5580967</c:v>
                </c:pt>
                <c:pt idx="2">
                  <c:v>5441859</c:v>
                </c:pt>
                <c:pt idx="3">
                  <c:v>5330250</c:v>
                </c:pt>
                <c:pt idx="4">
                  <c:v>3722431</c:v>
                </c:pt>
                <c:pt idx="5">
                  <c:v>3779395</c:v>
                </c:pt>
                <c:pt idx="6">
                  <c:v>3785627</c:v>
                </c:pt>
                <c:pt idx="7">
                  <c:v>4242916</c:v>
                </c:pt>
                <c:pt idx="8">
                  <c:v>4516811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146624"/>
        <c:axId val="125148160"/>
      </c:lineChart>
      <c:catAx>
        <c:axId val="12514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5148160"/>
        <c:crosses val="autoZero"/>
        <c:auto val="1"/>
        <c:lblAlgn val="ctr"/>
        <c:lblOffset val="100"/>
        <c:noMultiLvlLbl val="0"/>
      </c:catAx>
      <c:valAx>
        <c:axId val="125148160"/>
        <c:scaling>
          <c:orientation val="minMax"/>
        </c:scaling>
        <c:delete val="0"/>
        <c:axPos val="l"/>
        <c:majorGridlines/>
        <c:numFmt formatCode="#.##0" sourceLinked="1"/>
        <c:majorTickMark val="out"/>
        <c:minorTickMark val="none"/>
        <c:tickLblPos val="nextTo"/>
        <c:crossAx val="12514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List2!$B$56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List2!$A$57:$A$70</c:f>
              <c:strCache>
                <c:ptCount val="14"/>
                <c:pt idx="0">
                  <c:v>Vzhodna Slovenija</c:v>
                </c:pt>
                <c:pt idx="1">
                  <c:v>Pomurska</c:v>
                </c:pt>
                <c:pt idx="2">
                  <c:v>Podravska</c:v>
                </c:pt>
                <c:pt idx="3">
                  <c:v>Koroška</c:v>
                </c:pt>
                <c:pt idx="4">
                  <c:v>Savinjska</c:v>
                </c:pt>
                <c:pt idx="5">
                  <c:v>Zasavska</c:v>
                </c:pt>
                <c:pt idx="6">
                  <c:v>Posavska</c:v>
                </c:pt>
                <c:pt idx="7">
                  <c:v>Jugovzhodna Slovenija</c:v>
                </c:pt>
                <c:pt idx="8">
                  <c:v>Primorsko-notranjska</c:v>
                </c:pt>
                <c:pt idx="9">
                  <c:v>Zahodna Slovenija</c:v>
                </c:pt>
                <c:pt idx="10">
                  <c:v>Osrednjeslovenska</c:v>
                </c:pt>
                <c:pt idx="11">
                  <c:v>Gorenjska</c:v>
                </c:pt>
                <c:pt idx="12">
                  <c:v>Goriška</c:v>
                </c:pt>
                <c:pt idx="13">
                  <c:v>Obalno-kraška</c:v>
                </c:pt>
              </c:strCache>
            </c:strRef>
          </c:cat>
          <c:val>
            <c:numRef>
              <c:f>List2!$B$57:$B$70</c:f>
              <c:numCache>
                <c:formatCode>#.##0</c:formatCode>
                <c:ptCount val="14"/>
                <c:pt idx="0">
                  <c:v>2551214</c:v>
                </c:pt>
                <c:pt idx="1">
                  <c:v>149271</c:v>
                </c:pt>
                <c:pt idx="2">
                  <c:v>314224</c:v>
                </c:pt>
                <c:pt idx="3">
                  <c:v>91172</c:v>
                </c:pt>
                <c:pt idx="4">
                  <c:v>1320928</c:v>
                </c:pt>
                <c:pt idx="5">
                  <c:v>84855</c:v>
                </c:pt>
                <c:pt idx="6">
                  <c:v>172794</c:v>
                </c:pt>
                <c:pt idx="7">
                  <c:v>301960</c:v>
                </c:pt>
                <c:pt idx="8">
                  <c:v>116009</c:v>
                </c:pt>
                <c:pt idx="9">
                  <c:v>1965597</c:v>
                </c:pt>
                <c:pt idx="10">
                  <c:v>1368600</c:v>
                </c:pt>
                <c:pt idx="11">
                  <c:v>353819</c:v>
                </c:pt>
                <c:pt idx="12">
                  <c:v>130957</c:v>
                </c:pt>
                <c:pt idx="13">
                  <c:v>112220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163840"/>
        <c:axId val="130167552"/>
        <c:axId val="0"/>
      </c:bar3DChart>
      <c:catAx>
        <c:axId val="13016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0167552"/>
        <c:crosses val="autoZero"/>
        <c:auto val="1"/>
        <c:lblAlgn val="ctr"/>
        <c:lblOffset val="100"/>
        <c:noMultiLvlLbl val="0"/>
      </c:catAx>
      <c:valAx>
        <c:axId val="130167552"/>
        <c:scaling>
          <c:orientation val="minMax"/>
        </c:scaling>
        <c:delete val="0"/>
        <c:axPos val="l"/>
        <c:majorGridlines/>
        <c:numFmt formatCode="#.##0" sourceLinked="1"/>
        <c:majorTickMark val="out"/>
        <c:minorTickMark val="none"/>
        <c:tickLblPos val="nextTo"/>
        <c:crossAx val="130163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List2!$A$75:$A$88</c:f>
              <c:strCache>
                <c:ptCount val="14"/>
                <c:pt idx="0">
                  <c:v>Vzhodna Slovenija</c:v>
                </c:pt>
                <c:pt idx="1">
                  <c:v>Pomurska</c:v>
                </c:pt>
                <c:pt idx="2">
                  <c:v>Podravska</c:v>
                </c:pt>
                <c:pt idx="3">
                  <c:v>Koroška</c:v>
                </c:pt>
                <c:pt idx="4">
                  <c:v>Savinjska</c:v>
                </c:pt>
                <c:pt idx="5">
                  <c:v>Zasavska</c:v>
                </c:pt>
                <c:pt idx="6">
                  <c:v>Posavska</c:v>
                </c:pt>
                <c:pt idx="7">
                  <c:v>Jugovzhodna Slovenija</c:v>
                </c:pt>
                <c:pt idx="8">
                  <c:v>Primorsko-notranjska</c:v>
                </c:pt>
                <c:pt idx="9">
                  <c:v>Zahodna Slovenija</c:v>
                </c:pt>
                <c:pt idx="10">
                  <c:v>Osrednjeslovenska</c:v>
                </c:pt>
                <c:pt idx="11">
                  <c:v>Gorenjska</c:v>
                </c:pt>
                <c:pt idx="12">
                  <c:v>Goriška</c:v>
                </c:pt>
                <c:pt idx="13">
                  <c:v>Obalno-kraška</c:v>
                </c:pt>
              </c:strCache>
            </c:strRef>
          </c:cat>
          <c:val>
            <c:numRef>
              <c:f>List2!$B$75:$B$88</c:f>
              <c:numCache>
                <c:formatCode>General</c:formatCode>
                <c:ptCount val="14"/>
                <c:pt idx="0">
                  <c:v>2490751</c:v>
                </c:pt>
                <c:pt idx="1">
                  <c:v>139577</c:v>
                </c:pt>
                <c:pt idx="2">
                  <c:v>303527</c:v>
                </c:pt>
                <c:pt idx="3">
                  <c:v>74935</c:v>
                </c:pt>
                <c:pt idx="4">
                  <c:v>1312021</c:v>
                </c:pt>
                <c:pt idx="5">
                  <c:v>84344</c:v>
                </c:pt>
                <c:pt idx="6">
                  <c:v>170024</c:v>
                </c:pt>
                <c:pt idx="7">
                  <c:v>294025</c:v>
                </c:pt>
                <c:pt idx="8">
                  <c:v>112299</c:v>
                </c:pt>
                <c:pt idx="9">
                  <c:v>1912958</c:v>
                </c:pt>
                <c:pt idx="10">
                  <c:v>1344445</c:v>
                </c:pt>
                <c:pt idx="11">
                  <c:v>335556</c:v>
                </c:pt>
                <c:pt idx="12">
                  <c:v>126847</c:v>
                </c:pt>
                <c:pt idx="13">
                  <c:v>106109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917888"/>
        <c:axId val="128919424"/>
        <c:axId val="0"/>
      </c:bar3DChart>
      <c:catAx>
        <c:axId val="12891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8919424"/>
        <c:crosses val="autoZero"/>
        <c:auto val="1"/>
        <c:lblAlgn val="ctr"/>
        <c:lblOffset val="100"/>
        <c:noMultiLvlLbl val="0"/>
      </c:catAx>
      <c:valAx>
        <c:axId val="128919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91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'nevarni odpadki'!$A$7:$B$7</c:f>
              <c:strCache>
                <c:ptCount val="1"/>
                <c:pt idx="0">
                  <c:v>NASTALI ODPADKI - SKUPAJ (t) Nevaren odpadek</c:v>
                </c:pt>
              </c:strCache>
            </c:strRef>
          </c:tx>
          <c:cat>
            <c:strRef>
              <c:f>'nevarni odpadki'!$C$5:$K$6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'nevarni odpadki'!$C$7:$K$7</c:f>
              <c:numCache>
                <c:formatCode>#.##0</c:formatCode>
                <c:ptCount val="9"/>
                <c:pt idx="0">
                  <c:v>143695</c:v>
                </c:pt>
                <c:pt idx="1">
                  <c:v>88717</c:v>
                </c:pt>
                <c:pt idx="2">
                  <c:v>97909</c:v>
                </c:pt>
                <c:pt idx="3">
                  <c:v>127500</c:v>
                </c:pt>
                <c:pt idx="4">
                  <c:v>115752</c:v>
                </c:pt>
                <c:pt idx="5">
                  <c:v>113941</c:v>
                </c:pt>
                <c:pt idx="6">
                  <c:v>140093</c:v>
                </c:pt>
                <c:pt idx="7">
                  <c:v>137679</c:v>
                </c:pt>
                <c:pt idx="8">
                  <c:v>113102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190144"/>
        <c:axId val="125191680"/>
      </c:lineChart>
      <c:catAx>
        <c:axId val="125190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5191680"/>
        <c:crosses val="autoZero"/>
        <c:auto val="1"/>
        <c:lblAlgn val="ctr"/>
        <c:lblOffset val="100"/>
        <c:noMultiLvlLbl val="0"/>
      </c:catAx>
      <c:valAx>
        <c:axId val="125191680"/>
        <c:scaling>
          <c:orientation val="minMax"/>
        </c:scaling>
        <c:delete val="0"/>
        <c:axPos val="l"/>
        <c:majorGridlines/>
        <c:numFmt formatCode="#.##0" sourceLinked="1"/>
        <c:majorTickMark val="none"/>
        <c:minorTickMark val="none"/>
        <c:tickLblPos val="nextTo"/>
        <c:spPr>
          <a:ln w="9525">
            <a:noFill/>
          </a:ln>
        </c:spPr>
        <c:crossAx val="125190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List2!$A$101:$A$114</c:f>
              <c:strCache>
                <c:ptCount val="14"/>
                <c:pt idx="0">
                  <c:v>Vzhodna Slovenija</c:v>
                </c:pt>
                <c:pt idx="1">
                  <c:v>Pomurska</c:v>
                </c:pt>
                <c:pt idx="2">
                  <c:v>Podravska</c:v>
                </c:pt>
                <c:pt idx="3">
                  <c:v>Koroška</c:v>
                </c:pt>
                <c:pt idx="4">
                  <c:v>Savinjska</c:v>
                </c:pt>
                <c:pt idx="5">
                  <c:v>Zasavska</c:v>
                </c:pt>
                <c:pt idx="6">
                  <c:v>Posavska</c:v>
                </c:pt>
                <c:pt idx="7">
                  <c:v>Jugovzhodna Slovenija</c:v>
                </c:pt>
                <c:pt idx="8">
                  <c:v>Primorsko-notranjska</c:v>
                </c:pt>
                <c:pt idx="9">
                  <c:v>Zahodna Slovenija</c:v>
                </c:pt>
                <c:pt idx="10">
                  <c:v>Osrednjeslovenska</c:v>
                </c:pt>
                <c:pt idx="11">
                  <c:v>Gorenjska</c:v>
                </c:pt>
                <c:pt idx="12">
                  <c:v>Goriška</c:v>
                </c:pt>
                <c:pt idx="13">
                  <c:v>Obalno-kraška</c:v>
                </c:pt>
              </c:strCache>
            </c:strRef>
          </c:cat>
          <c:val>
            <c:numRef>
              <c:f>List2!$B$101:$B$114</c:f>
              <c:numCache>
                <c:formatCode>General</c:formatCode>
                <c:ptCount val="14"/>
                <c:pt idx="0">
                  <c:v>60462</c:v>
                </c:pt>
                <c:pt idx="1">
                  <c:v>9694</c:v>
                </c:pt>
                <c:pt idx="2">
                  <c:v>10698</c:v>
                </c:pt>
                <c:pt idx="3">
                  <c:v>16238</c:v>
                </c:pt>
                <c:pt idx="4">
                  <c:v>8907</c:v>
                </c:pt>
                <c:pt idx="5">
                  <c:v>511</c:v>
                </c:pt>
                <c:pt idx="6">
                  <c:v>2769</c:v>
                </c:pt>
                <c:pt idx="7">
                  <c:v>7935</c:v>
                </c:pt>
                <c:pt idx="8">
                  <c:v>3710</c:v>
                </c:pt>
                <c:pt idx="9">
                  <c:v>52639</c:v>
                </c:pt>
                <c:pt idx="10">
                  <c:v>24155</c:v>
                </c:pt>
                <c:pt idx="11">
                  <c:v>18263</c:v>
                </c:pt>
                <c:pt idx="12">
                  <c:v>4111</c:v>
                </c:pt>
                <c:pt idx="13">
                  <c:v>6111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73440"/>
        <c:axId val="129253760"/>
      </c:barChart>
      <c:catAx>
        <c:axId val="12897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9253760"/>
        <c:crosses val="autoZero"/>
        <c:auto val="1"/>
        <c:lblAlgn val="ctr"/>
        <c:lblOffset val="100"/>
        <c:noMultiLvlLbl val="0"/>
      </c:catAx>
      <c:valAx>
        <c:axId val="12925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97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4913F-7D7D-42A8-9C62-B072E8F0844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87740-A86B-4A08-A70C-BA1CB8E56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473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83341-ED68-4A5A-AB9C-0E5AB4C3436E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4E089-437B-46CD-9EC7-783F302572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049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9240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238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5177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9475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085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9432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018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9062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809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420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6493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74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0838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345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262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45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E089-437B-46CD-9EC7-783F3025722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76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3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35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7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0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08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2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1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24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2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5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0325-951B-434F-986E-9ED73B42B0C3}" type="datetimeFigureOut">
              <a:rPr lang="sl-SI" smtClean="0"/>
              <a:t>17.10.2017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A46D-B5BE-4778-A990-BCCF4FCB559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0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71" y="1868557"/>
            <a:ext cx="2239913" cy="1648501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216" y="151306"/>
            <a:ext cx="11610109" cy="159031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2626" y="1772316"/>
            <a:ext cx="7283026" cy="441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2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Industrijski </a:t>
            </a:r>
            <a:r>
              <a:rPr lang="sl-SI" b="1" dirty="0">
                <a:solidFill>
                  <a:srgbClr val="FF0000"/>
                </a:solidFill>
              </a:rPr>
              <a:t>odpadki </a:t>
            </a:r>
            <a:r>
              <a:rPr lang="sl-SI" b="1" dirty="0" smtClean="0">
                <a:solidFill>
                  <a:srgbClr val="FF0000"/>
                </a:solidFill>
              </a:rPr>
              <a:t> - nastajanje po regijah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5" name="Ograda vsebine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408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IO- </a:t>
            </a:r>
            <a:r>
              <a:rPr lang="sl-SI" b="1" dirty="0">
                <a:solidFill>
                  <a:srgbClr val="FF0000"/>
                </a:solidFill>
              </a:rPr>
              <a:t>nastajanje po </a:t>
            </a:r>
            <a:r>
              <a:rPr lang="sl-SI" b="1" dirty="0" smtClean="0">
                <a:solidFill>
                  <a:srgbClr val="FF0000"/>
                </a:solidFill>
              </a:rPr>
              <a:t>regijah - nenevarni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5" name="Ograda vsebine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868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26380"/>
            <a:ext cx="10515600" cy="1325563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Podatki o nevarnih odpadkih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 letu 2016 je skupno nastalo 119.695 ton nevarnih odpadkov, od tega:</a:t>
            </a:r>
          </a:p>
          <a:p>
            <a:pPr lvl="1"/>
            <a:r>
              <a:rPr lang="sl-SI" dirty="0" smtClean="0"/>
              <a:t>v proizvodnih in storitvenih dejavnostih 113.102 t (za 22 % manj kot leta 2015)</a:t>
            </a:r>
          </a:p>
          <a:p>
            <a:pPr lvl="1"/>
            <a:r>
              <a:rPr lang="sl-SI" dirty="0" smtClean="0"/>
              <a:t>komunalnih nevarnih odpadkov: 6.593 t.</a:t>
            </a:r>
          </a:p>
          <a:p>
            <a:r>
              <a:rPr lang="sl-SI" dirty="0" smtClean="0"/>
              <a:t>Količine nevarnih odpadkov iz proizvodnih in storitvenih dejavnostih po letih:</a:t>
            </a:r>
          </a:p>
          <a:p>
            <a:endParaRPr lang="sl-SI" dirty="0" smtClean="0"/>
          </a:p>
          <a:p>
            <a:pPr marL="0" indent="0">
              <a:buNone/>
            </a:pPr>
            <a:endParaRPr lang="pl-PL" dirty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891806"/>
              </p:ext>
            </p:extLst>
          </p:nvPr>
        </p:nvGraphicFramePr>
        <p:xfrm>
          <a:off x="3081580" y="40024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823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IO- </a:t>
            </a:r>
            <a:r>
              <a:rPr lang="sl-SI" b="1" dirty="0">
                <a:solidFill>
                  <a:srgbClr val="FF0000"/>
                </a:solidFill>
              </a:rPr>
              <a:t>nastajanje po </a:t>
            </a:r>
            <a:r>
              <a:rPr lang="sl-SI" b="1" dirty="0" smtClean="0">
                <a:solidFill>
                  <a:srgbClr val="FF0000"/>
                </a:solidFill>
              </a:rPr>
              <a:t>regijah - nevarni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6" name="Ograda vsebine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44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Naprave za ravnanje z odpadki v Sloveniji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Naprave za sežig in </a:t>
            </a:r>
            <a:r>
              <a:rPr lang="sl-SI" dirty="0" err="1" smtClean="0"/>
              <a:t>sosežig</a:t>
            </a:r>
            <a:r>
              <a:rPr lang="sl-SI" dirty="0" smtClean="0"/>
              <a:t> odpadkov: 6 lokacij</a:t>
            </a:r>
          </a:p>
          <a:p>
            <a:pPr lvl="1"/>
            <a:r>
              <a:rPr lang="sl-SI" dirty="0" smtClean="0"/>
              <a:t>3 naprave za D10 – sežig odpadkov, od tega vse tri tudi za nevarne odpadke</a:t>
            </a:r>
          </a:p>
          <a:p>
            <a:pPr lvl="1"/>
            <a:r>
              <a:rPr lang="sl-SI" dirty="0" smtClean="0"/>
              <a:t>3 naprave za R1 – od tega 2 tudi za nevarne odpadke, 1 samo za nenevarne odpadke.</a:t>
            </a:r>
          </a:p>
          <a:p>
            <a:r>
              <a:rPr lang="sl-SI" dirty="0" smtClean="0"/>
              <a:t>Naprave za predelavo odpadkov: 498 lokacij </a:t>
            </a:r>
          </a:p>
          <a:p>
            <a:pPr lvl="1"/>
            <a:r>
              <a:rPr lang="sl-SI" dirty="0" smtClean="0"/>
              <a:t>Nevarne odpadke lahko predeljuje 77 naprav, pri čemer je vključenih že 20obratov za izrabljena vozila (16 01 04*). </a:t>
            </a:r>
          </a:p>
          <a:p>
            <a:pPr lvl="2"/>
            <a:r>
              <a:rPr lang="sl-SI" dirty="0" smtClean="0"/>
              <a:t>Vrste predelav pa so lahko sledeče:</a:t>
            </a:r>
          </a:p>
          <a:p>
            <a:pPr lvl="3"/>
            <a:r>
              <a:rPr lang="sl-SI" dirty="0" smtClean="0"/>
              <a:t>R2 – 7 dovoljenj</a:t>
            </a:r>
          </a:p>
          <a:p>
            <a:pPr lvl="3"/>
            <a:r>
              <a:rPr lang="sl-SI" dirty="0" smtClean="0"/>
              <a:t>R3 – 1 dovoljenje</a:t>
            </a:r>
          </a:p>
          <a:p>
            <a:pPr lvl="3"/>
            <a:r>
              <a:rPr lang="sl-SI" dirty="0" smtClean="0"/>
              <a:t>R4 – 6 dovoljenj</a:t>
            </a:r>
          </a:p>
          <a:p>
            <a:pPr lvl="3"/>
            <a:r>
              <a:rPr lang="sl-SI" dirty="0" smtClean="0"/>
              <a:t>R5 – 9 dovoljenj</a:t>
            </a:r>
          </a:p>
          <a:p>
            <a:pPr lvl="3"/>
            <a:r>
              <a:rPr lang="sl-SI" dirty="0" smtClean="0"/>
              <a:t>R9 – 2 dovoljenji</a:t>
            </a:r>
          </a:p>
          <a:p>
            <a:pPr lvl="3"/>
            <a:r>
              <a:rPr lang="sl-SI" dirty="0" smtClean="0"/>
              <a:t>PU – 2 dovoljenji</a:t>
            </a:r>
          </a:p>
          <a:p>
            <a:pPr lvl="3"/>
            <a:r>
              <a:rPr lang="sl-SI" dirty="0" smtClean="0"/>
              <a:t>R12 in R13, R12 ali R13: 50 dovoljenj</a:t>
            </a:r>
          </a:p>
          <a:p>
            <a:pPr lvl="1"/>
            <a:r>
              <a:rPr lang="sl-SI" dirty="0" smtClean="0"/>
              <a:t>Nenevarne odpadke se predeluje na cca. 470 lokacija, pri čemer so postopki predelave od R1 do R12, R13, razen R6 in R10</a:t>
            </a:r>
          </a:p>
          <a:p>
            <a:pPr lvl="2"/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6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7030A0"/>
                </a:solidFill>
              </a:rPr>
              <a:t>Izhodišča za okroglo mizo (1/3)</a:t>
            </a:r>
            <a:endParaRPr lang="sl-SI" b="1" dirty="0">
              <a:solidFill>
                <a:srgbClr val="7030A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 smtClean="0"/>
              <a:t>Je branža </a:t>
            </a:r>
          </a:p>
          <a:p>
            <a:pPr marL="0" indent="0" algn="ctr">
              <a:buNone/>
            </a:pPr>
            <a:r>
              <a:rPr lang="sl-SI" sz="3600" b="1" dirty="0" smtClean="0">
                <a:solidFill>
                  <a:srgbClr val="FF0000"/>
                </a:solidFill>
              </a:rPr>
              <a:t>zbiralcev </a:t>
            </a:r>
            <a:r>
              <a:rPr lang="sl-SI" sz="3600" b="1" dirty="0">
                <a:solidFill>
                  <a:srgbClr val="FF0000"/>
                </a:solidFill>
              </a:rPr>
              <a:t>in predelovalcev odpadkov </a:t>
            </a:r>
            <a:endParaRPr lang="sl-SI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3600" b="1" dirty="0" smtClean="0"/>
              <a:t>sploh </a:t>
            </a:r>
            <a:r>
              <a:rPr lang="sl-SI" sz="3600" b="1" dirty="0"/>
              <a:t>še </a:t>
            </a:r>
            <a:r>
              <a:rPr lang="sl-SI" sz="3600" b="1" dirty="0" smtClean="0">
                <a:solidFill>
                  <a:srgbClr val="FF0000"/>
                </a:solidFill>
              </a:rPr>
              <a:t>potrebna, </a:t>
            </a:r>
          </a:p>
          <a:p>
            <a:pPr marL="0" indent="0" algn="ctr">
              <a:buNone/>
            </a:pPr>
            <a:r>
              <a:rPr lang="sl-SI" sz="3600" b="1" dirty="0" smtClean="0"/>
              <a:t>če letno nastane </a:t>
            </a:r>
          </a:p>
          <a:p>
            <a:pPr marL="0" indent="0" algn="ctr">
              <a:buNone/>
            </a:pPr>
            <a:r>
              <a:rPr lang="sl-SI" sz="3600" b="1" dirty="0" smtClean="0"/>
              <a:t>preko</a:t>
            </a:r>
            <a:r>
              <a:rPr lang="sl-SI" sz="3600" b="1" dirty="0" smtClean="0">
                <a:solidFill>
                  <a:srgbClr val="FF0000"/>
                </a:solidFill>
              </a:rPr>
              <a:t> 5,5 milijona ton odpadkov, </a:t>
            </a:r>
          </a:p>
          <a:p>
            <a:pPr marL="0" indent="0" algn="ctr">
              <a:buNone/>
            </a:pPr>
            <a:r>
              <a:rPr lang="sl-SI" sz="3600" b="1" dirty="0" smtClean="0"/>
              <a:t>od tega </a:t>
            </a:r>
            <a:r>
              <a:rPr lang="sl-SI" sz="3600" b="1" dirty="0" smtClean="0">
                <a:solidFill>
                  <a:srgbClr val="FF0000"/>
                </a:solidFill>
              </a:rPr>
              <a:t>120.000 ton nevarnih odpadkov?</a:t>
            </a:r>
          </a:p>
          <a:p>
            <a:pPr marL="0" indent="0" algn="ctr">
              <a:buNone/>
            </a:pPr>
            <a:endParaRPr lang="sl-SI" sz="3600" b="1" dirty="0">
              <a:solidFill>
                <a:srgbClr val="FF0000"/>
              </a:solidFill>
            </a:endParaRP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7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7030A0"/>
                </a:solidFill>
              </a:rPr>
              <a:t>Izhodišča za okroglo mizo (2/3)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Požari:</a:t>
            </a:r>
          </a:p>
          <a:p>
            <a:pPr lvl="1"/>
            <a:r>
              <a:rPr lang="sl-SI" dirty="0"/>
              <a:t>od 16 največjih industrijskih požarov v Sloveniji, se jih je 6 zgodilo v obratih za ravnanje z odpadki – </a:t>
            </a:r>
            <a:r>
              <a:rPr lang="sl-SI" b="1" dirty="0"/>
              <a:t>ne glede na vzrok požara </a:t>
            </a:r>
            <a:r>
              <a:rPr lang="sl-SI" b="1" u="sng" dirty="0"/>
              <a:t>je okrivljen izvajalec dejavnosti?</a:t>
            </a:r>
          </a:p>
          <a:p>
            <a:r>
              <a:rPr lang="sl-SI" dirty="0"/>
              <a:t>Javnost:	</a:t>
            </a:r>
          </a:p>
          <a:p>
            <a:pPr lvl="1"/>
            <a:r>
              <a:rPr lang="sl-SI" dirty="0"/>
              <a:t>Objektov za ravnanje z odpadki ne maramo v svoji bližini – </a:t>
            </a:r>
            <a:r>
              <a:rPr lang="sl-SI" b="1" dirty="0"/>
              <a:t>je sploh možno dobro, složno sobivanje? Kako?</a:t>
            </a:r>
          </a:p>
          <a:p>
            <a:r>
              <a:rPr lang="sl-SI" dirty="0"/>
              <a:t>Mediji</a:t>
            </a:r>
          </a:p>
          <a:p>
            <a:pPr lvl="1"/>
            <a:r>
              <a:rPr lang="sl-SI" dirty="0"/>
              <a:t>Objektivnost poročanja pri ravnanju z odpadki – </a:t>
            </a:r>
            <a:r>
              <a:rPr lang="sl-SI" b="1" dirty="0"/>
              <a:t>ali je res samo slaba novica ne glede na dejstvo, ali je resnična, „dobra“ novica</a:t>
            </a:r>
            <a:r>
              <a:rPr lang="sl-SI" b="1" dirty="0" smtClean="0"/>
              <a:t>?</a:t>
            </a:r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 smtClean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39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7030A0"/>
                </a:solidFill>
              </a:rPr>
              <a:t>Izhodišča za okroglo mizo (2/3)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Zakonodaja – letošnje sprejete novosti na področju odpadkov:</a:t>
            </a:r>
          </a:p>
          <a:p>
            <a:pPr lvl="1"/>
            <a:r>
              <a:rPr lang="sl-SI" dirty="0"/>
              <a:t>Uredba o obvezni občinski gospodarski javni službi zbiranja komunalnih odpadkov (Uradni list RS, št. 33/17) </a:t>
            </a:r>
          </a:p>
          <a:p>
            <a:pPr lvl="1"/>
            <a:r>
              <a:rPr lang="sl-SI" dirty="0"/>
              <a:t>Sklep o določitvi deležev prevzemanja odpadne embalaže pri izvajalcih javne službe za leto 2017 (Uradni list RS, št. 33/17) </a:t>
            </a:r>
          </a:p>
          <a:p>
            <a:pPr lvl="1"/>
            <a:r>
              <a:rPr lang="sl-SI" dirty="0"/>
              <a:t>Sklep o določitvi deležev izpolnjevanja obveznosti, za katere morajo proizvajalci električne in elektronske opreme za leto 2016 zagotoviti zbiranje in obdelavo odpadne električne in elektronske opreme (Uradni list RS, št. 3/17) </a:t>
            </a:r>
          </a:p>
          <a:p>
            <a:pPr lvl="1"/>
            <a:r>
              <a:rPr lang="sl-SI" dirty="0"/>
              <a:t>Uredba o ravnanju z embalažo in odpadno embalažo (Uradni list RS, št. 84/06, 106/06, 110/07, 67/11, 68/11, 18/14, 57/15, 103/15, 35/17) </a:t>
            </a:r>
          </a:p>
          <a:p>
            <a:pPr lvl="2"/>
            <a:r>
              <a:rPr lang="sl-SI" dirty="0" smtClean="0"/>
              <a:t>bodo </a:t>
            </a:r>
            <a:r>
              <a:rPr lang="sl-SI" dirty="0" smtClean="0"/>
              <a:t>dodatna določila, ki bolj ostro nastopajo glede zahtev do sprotnega prevzemanja odpadne embalaže na dvoriščih IJS-jev pripomogla k temu,da se ne bodo kopičile zaloge mešane embalaže na dvoriščih IJS-jev</a:t>
            </a:r>
          </a:p>
          <a:p>
            <a:pPr lvl="2"/>
            <a:r>
              <a:rPr lang="sl-SI" dirty="0" smtClean="0"/>
              <a:t>Metodologija za izračun deležev: pravična : da ali ne?</a:t>
            </a:r>
            <a:endParaRPr lang="sl-SI" dirty="0"/>
          </a:p>
          <a:p>
            <a:r>
              <a:rPr lang="sl-SI" dirty="0" smtClean="0"/>
              <a:t>Zakonodaja, ki je v pripravi</a:t>
            </a:r>
          </a:p>
          <a:p>
            <a:pPr lvl="1"/>
            <a:r>
              <a:rPr lang="sl-SI" dirty="0" smtClean="0"/>
              <a:t>ZVO-2: kakšna </a:t>
            </a:r>
            <a:r>
              <a:rPr lang="sl-SI" dirty="0" smtClean="0"/>
              <a:t>bo nadaljnja pot predloga </a:t>
            </a:r>
            <a:r>
              <a:rPr lang="sl-SI" dirty="0" smtClean="0"/>
              <a:t>zakona?</a:t>
            </a:r>
            <a:endParaRPr lang="sl-SI" dirty="0" smtClean="0"/>
          </a:p>
          <a:p>
            <a:pPr lvl="1"/>
            <a:r>
              <a:rPr lang="sl-SI" dirty="0" smtClean="0"/>
              <a:t>Uredba o ravnanju z embalažo: res samo ena DROE?</a:t>
            </a:r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Podatki o odpadkih 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V </a:t>
            </a:r>
            <a:r>
              <a:rPr lang="sl-SI" dirty="0"/>
              <a:t>Sloveniji je </a:t>
            </a:r>
            <a:r>
              <a:rPr lang="sl-SI" b="1" dirty="0">
                <a:solidFill>
                  <a:srgbClr val="FF0000"/>
                </a:solidFill>
              </a:rPr>
              <a:t>v letu 2016 </a:t>
            </a:r>
            <a:r>
              <a:rPr lang="sl-SI" b="1" dirty="0" smtClean="0">
                <a:solidFill>
                  <a:srgbClr val="FF0000"/>
                </a:solidFill>
              </a:rPr>
              <a:t>nastalo</a:t>
            </a:r>
            <a:r>
              <a:rPr lang="sl-SI" dirty="0" smtClean="0"/>
              <a:t>: </a:t>
            </a:r>
            <a:endParaRPr lang="sl-SI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l-SI" b="1" dirty="0"/>
              <a:t>5,5 milijona ton </a:t>
            </a:r>
            <a:r>
              <a:rPr lang="sl-SI" b="1" dirty="0" smtClean="0"/>
              <a:t>vseh odpadkov</a:t>
            </a:r>
            <a:r>
              <a:rPr lang="sl-SI" dirty="0" smtClean="0"/>
              <a:t>, </a:t>
            </a:r>
            <a:r>
              <a:rPr lang="sl-SI" dirty="0"/>
              <a:t>od tega skoraj </a:t>
            </a:r>
            <a:r>
              <a:rPr lang="sl-SI" b="1" dirty="0"/>
              <a:t>982.000 ton </a:t>
            </a:r>
            <a:r>
              <a:rPr lang="sl-SI" dirty="0"/>
              <a:t>(18 %) </a:t>
            </a:r>
            <a:r>
              <a:rPr lang="sl-SI" b="1" dirty="0"/>
              <a:t>komunalnih</a:t>
            </a:r>
            <a:r>
              <a:rPr lang="sl-SI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l-SI" dirty="0"/>
              <a:t>za 6 % več komunalnih odpadkov in za enak odstotek več drugih vrst odpadkov kot v 2015.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l-SI" dirty="0"/>
              <a:t>več kot 2,5 milijona ton (46 %) v proizvodnih dejavnostih, 2,4 milijona ton (44 %) v storitvenih dejavnostih, približno 573.000 ton (10 %) odpadkov pa v gospodinjstvih.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l-SI" dirty="0"/>
              <a:t>n</a:t>
            </a:r>
            <a:r>
              <a:rPr lang="sl-SI" dirty="0" smtClean="0"/>
              <a:t>ekoliko manj kot</a:t>
            </a:r>
            <a:r>
              <a:rPr lang="sl-SI" b="1" dirty="0" smtClean="0"/>
              <a:t> 120.000 </a:t>
            </a:r>
            <a:r>
              <a:rPr lang="sl-SI" b="1" dirty="0"/>
              <a:t>ton nevarnih odpadkov </a:t>
            </a:r>
            <a:r>
              <a:rPr lang="sl-SI" dirty="0"/>
              <a:t>ali skoraj 18 % manj kot v 2015. Prav tako je nastalo 18 % manj nevarnih komunalnih odpadkov. Največ, 73 %, nevarnih odpadkov je nastalo v proizvodnih dejavnostih, v gospodinjstvih pa le 4 %.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l-SI" dirty="0"/>
              <a:t>največ gradbenih odpadkov (39 %), sledili so komunalni odpadki (18 %), odpadki iz termičnih procesov (16 %), odpadki iz obdelave in predelave kovin ter lesa (10 %) in odpadki iz naprav za ravnanje z odpadki (7 %). Druge vrste odpadkov so nastale v manjših količinah.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sl-SI" dirty="0"/>
          </a:p>
          <a:p>
            <a:pPr marL="457200" lvl="1" indent="0">
              <a:buNone/>
            </a:pPr>
            <a:endParaRPr lang="pl-PL" dirty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5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Podatki o komunalnih odpadkih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Količine nastalih komunalnih odpadkov naraščajo – v letu 2016 </a:t>
            </a:r>
            <a:r>
              <a:rPr lang="sl-SI" dirty="0"/>
              <a:t>jih je </a:t>
            </a:r>
            <a:r>
              <a:rPr lang="sl-SI" dirty="0" smtClean="0"/>
              <a:t>nastalo </a:t>
            </a:r>
            <a:r>
              <a:rPr lang="sl-SI" b="1" dirty="0" smtClean="0"/>
              <a:t>982.000 ton.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Nastali komunalni odpadki na prebivalca: 476 kg </a:t>
            </a:r>
            <a:r>
              <a:rPr lang="pl-PL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 smtClean="0"/>
              <a:t>največ v</a:t>
            </a:r>
            <a:r>
              <a:rPr lang="sl-SI" sz="1800" dirty="0"/>
              <a:t> obalno-kraški statistični regiji </a:t>
            </a:r>
            <a:r>
              <a:rPr lang="sl-SI" sz="1800" dirty="0" smtClean="0"/>
              <a:t> - 577 </a:t>
            </a:r>
            <a:r>
              <a:rPr lang="sl-SI" sz="1800" dirty="0"/>
              <a:t>kg na </a:t>
            </a:r>
            <a:r>
              <a:rPr lang="sl-SI" sz="1800" dirty="0" smtClean="0"/>
              <a:t>prebivalca,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sz="1800" dirty="0" smtClean="0"/>
              <a:t>najmanj </a:t>
            </a:r>
            <a:r>
              <a:rPr lang="sl-SI" sz="1800" dirty="0"/>
              <a:t>pa v zasavski statistični regiji </a:t>
            </a:r>
            <a:r>
              <a:rPr lang="sl-SI" sz="1800" dirty="0" smtClean="0"/>
              <a:t> -  329 </a:t>
            </a:r>
            <a:r>
              <a:rPr lang="sl-SI" sz="1800" dirty="0"/>
              <a:t>kg na </a:t>
            </a:r>
            <a:r>
              <a:rPr lang="sl-SI" sz="1800" dirty="0" smtClean="0"/>
              <a:t>prebivalca</a:t>
            </a:r>
            <a:endParaRPr lang="pl-PL" sz="1800" dirty="0"/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l-PL" dirty="0"/>
              <a:t>Nastali komunalni odpadki predstavljajo 17,9 %  vseh nastalih odpadkov v </a:t>
            </a:r>
            <a:r>
              <a:rPr lang="pl-PL" dirty="0" smtClean="0"/>
              <a:t>Sloveniji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 letu 2016 je bilo zbranih z </a:t>
            </a:r>
            <a:r>
              <a:rPr lang="sl-SI" dirty="0"/>
              <a:t>javnim odvozom </a:t>
            </a:r>
            <a:r>
              <a:rPr lang="sl-SI" b="1" dirty="0" smtClean="0">
                <a:solidFill>
                  <a:srgbClr val="FF0000"/>
                </a:solidFill>
              </a:rPr>
              <a:t>715.826 ton komunalnih odpadkov</a:t>
            </a:r>
            <a:r>
              <a:rPr lang="sl-SI" dirty="0" smtClean="0"/>
              <a:t>, in sicer:</a:t>
            </a:r>
          </a:p>
          <a:p>
            <a:pPr lvl="2"/>
            <a:r>
              <a:rPr lang="sl-SI" dirty="0" smtClean="0"/>
              <a:t>15 01 </a:t>
            </a:r>
            <a:r>
              <a:rPr lang="sl-SI" dirty="0"/>
              <a:t>Embalaža vključno z ločeno zbrano </a:t>
            </a:r>
            <a:r>
              <a:rPr lang="sl-SI" dirty="0" smtClean="0"/>
              <a:t>embalažo</a:t>
            </a:r>
            <a:r>
              <a:rPr lang="sl-SI" dirty="0"/>
              <a:t>: </a:t>
            </a:r>
            <a:r>
              <a:rPr lang="sl-SI" dirty="0" smtClean="0"/>
              <a:t>135.988 t</a:t>
            </a:r>
          </a:p>
          <a:p>
            <a:pPr lvl="2"/>
            <a:r>
              <a:rPr lang="sl-SI" dirty="0" smtClean="0"/>
              <a:t>20 01 </a:t>
            </a:r>
            <a:r>
              <a:rPr lang="sl-SI" dirty="0"/>
              <a:t>Ločeno zbrane </a:t>
            </a:r>
            <a:r>
              <a:rPr lang="sl-SI" dirty="0" smtClean="0"/>
              <a:t>frakcije</a:t>
            </a:r>
            <a:r>
              <a:rPr lang="sl-SI" dirty="0"/>
              <a:t>: </a:t>
            </a:r>
            <a:r>
              <a:rPr lang="sl-SI" dirty="0" smtClean="0"/>
              <a:t>117.711 t</a:t>
            </a:r>
          </a:p>
          <a:p>
            <a:pPr lvl="2"/>
            <a:r>
              <a:rPr lang="pl-PL" dirty="0" smtClean="0"/>
              <a:t>20 02 </a:t>
            </a:r>
            <a:r>
              <a:rPr lang="pl-PL" dirty="0"/>
              <a:t>Odpadki iz vrtov in parkov: </a:t>
            </a:r>
            <a:r>
              <a:rPr lang="pl-PL" dirty="0" smtClean="0"/>
              <a:t>101.010 t</a:t>
            </a:r>
          </a:p>
          <a:p>
            <a:pPr lvl="2"/>
            <a:r>
              <a:rPr lang="sl-SI" dirty="0" smtClean="0"/>
              <a:t>20 03 </a:t>
            </a:r>
            <a:r>
              <a:rPr lang="sl-SI" dirty="0"/>
              <a:t>Drugi komunalni odpadki: </a:t>
            </a:r>
            <a:r>
              <a:rPr lang="sl-SI" dirty="0" smtClean="0"/>
              <a:t>361.118 t</a:t>
            </a:r>
          </a:p>
          <a:p>
            <a:pPr lvl="1"/>
            <a:endParaRPr lang="sl-SI" dirty="0" smtClean="0"/>
          </a:p>
          <a:p>
            <a:pPr marL="457200" lvl="1" indent="0">
              <a:buNone/>
            </a:pPr>
            <a:endParaRPr lang="pl-PL" dirty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5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Podatki o nastalih komunalnih odpadkih 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pPr marL="457200" lvl="1" indent="0">
              <a:buNone/>
            </a:pPr>
            <a:endParaRPr lang="pl-PL" dirty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023253"/>
              </p:ext>
            </p:extLst>
          </p:nvPr>
        </p:nvGraphicFramePr>
        <p:xfrm>
          <a:off x="1270862" y="1592450"/>
          <a:ext cx="9190494" cy="4707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093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Komunalni odpadki – sestava (%) - zbrano z javnim </a:t>
            </a:r>
            <a:br>
              <a:rPr lang="sl-SI" sz="3200" b="1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odvozom </a:t>
            </a:r>
            <a:endParaRPr lang="sl-SI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657559"/>
              </p:ext>
            </p:extLst>
          </p:nvPr>
        </p:nvGraphicFramePr>
        <p:xfrm>
          <a:off x="1477288" y="2069025"/>
          <a:ext cx="9108053" cy="418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162"/>
                <a:gridCol w="2341049"/>
                <a:gridCol w="1572614"/>
                <a:gridCol w="1572614"/>
                <a:gridCol w="1572614"/>
              </a:tblGrid>
              <a:tr h="1081104">
                <a:tc>
                  <a:txBody>
                    <a:bodyPr/>
                    <a:lstStyle/>
                    <a:p>
                      <a:pPr algn="ctr" fontAlgn="t"/>
                      <a:r>
                        <a:rPr lang="sl-SI" sz="715" u="none" strike="noStrike" dirty="0">
                          <a:effectLst/>
                        </a:rPr>
                        <a:t> </a:t>
                      </a:r>
                      <a:endParaRPr lang="sl-SI" sz="715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 smtClean="0">
                          <a:effectLst/>
                        </a:rPr>
                        <a:t>15 01 </a:t>
                      </a:r>
                      <a:r>
                        <a:rPr lang="sl-SI" sz="1600" u="none" strike="noStrike" dirty="0">
                          <a:effectLst/>
                        </a:rPr>
                        <a:t>Embalaža vključno z ločeno zbrano embalažo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 smtClean="0">
                          <a:effectLst/>
                        </a:rPr>
                        <a:t>20 01 </a:t>
                      </a:r>
                      <a:r>
                        <a:rPr lang="sl-SI" sz="1600" u="none" strike="noStrike" dirty="0">
                          <a:effectLst/>
                        </a:rPr>
                        <a:t>Ločeno zbrane frakcije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u="none" strike="noStrike" dirty="0" smtClean="0">
                          <a:effectLst/>
                        </a:rPr>
                        <a:t>20 02 </a:t>
                      </a:r>
                      <a:r>
                        <a:rPr lang="pl-PL" sz="1600" u="none" strike="noStrike" dirty="0">
                          <a:effectLst/>
                        </a:rPr>
                        <a:t>Odpadki iz vrtov in parkov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 smtClean="0">
                          <a:effectLst/>
                        </a:rPr>
                        <a:t>20 03 </a:t>
                      </a:r>
                      <a:r>
                        <a:rPr lang="sl-SI" sz="1600" u="none" strike="noStrike" dirty="0">
                          <a:effectLst/>
                        </a:rPr>
                        <a:t>Drugi komunalni odpadki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2008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4,97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8,20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4,74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82,09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2009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6,72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8,58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5,01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79,68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>
                          <a:effectLst/>
                        </a:rPr>
                        <a:t>2010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8,97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8,43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6,90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75,70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2011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12,08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11,27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9,11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67,54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>
                          <a:effectLst/>
                        </a:rPr>
                        <a:t>2012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15,12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12,94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11,30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60,64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>
                          <a:effectLst/>
                        </a:rPr>
                        <a:t>2013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17,36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13,67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13,55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55,42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2014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17,65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14,65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13,74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53,96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2015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18,73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15,00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14,71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51,56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3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600" u="none" strike="noStrike" dirty="0">
                          <a:effectLst/>
                        </a:rPr>
                        <a:t>2016</a:t>
                      </a:r>
                      <a:endParaRPr lang="sl-SI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19,00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>
                          <a:effectLst/>
                        </a:rPr>
                        <a:t>16,44</a:t>
                      </a:r>
                      <a:endParaRPr lang="sl-S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14,11</a:t>
                      </a:r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50,45</a:t>
                      </a:r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1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Komunalni odpadki – zbranih z javnim odvozom po vrstah </a:t>
            </a:r>
            <a:r>
              <a:rPr lang="sl-SI" sz="3200" b="1" dirty="0" smtClean="0">
                <a:solidFill>
                  <a:srgbClr val="FF0000"/>
                </a:solidFill>
              </a:rPr>
              <a:t/>
            </a:r>
            <a:br>
              <a:rPr lang="sl-SI" sz="3200" b="1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(</a:t>
            </a:r>
            <a:r>
              <a:rPr lang="sl-SI" sz="3200" b="1" dirty="0">
                <a:solidFill>
                  <a:srgbClr val="FF0000"/>
                </a:solidFill>
              </a:rPr>
              <a:t>brez 20 03) po letih</a:t>
            </a:r>
            <a:endParaRPr lang="sl-SI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88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0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Podatki o odpadkih – industrijski odpadki 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l-SI" dirty="0" smtClean="0"/>
              <a:t>Količine nastalih industrijskih odpadkov (ponovno) naraščajo – v letu 2016 je bilo nastalo </a:t>
            </a:r>
            <a:r>
              <a:rPr lang="sl-SI" b="1" dirty="0" smtClean="0">
                <a:solidFill>
                  <a:srgbClr val="FF0000"/>
                </a:solidFill>
              </a:rPr>
              <a:t>4.516.811 ton industrijskih odpadkov.</a:t>
            </a:r>
          </a:p>
          <a:p>
            <a:pPr marL="457200" lvl="1" indent="0">
              <a:buNone/>
            </a:pPr>
            <a:endParaRPr lang="sl-SI" dirty="0" smtClean="0"/>
          </a:p>
          <a:p>
            <a:pPr marL="457200" lvl="1" indent="0">
              <a:buNone/>
            </a:pPr>
            <a:endParaRPr lang="pl-PL" dirty="0" smtClean="0"/>
          </a:p>
          <a:p>
            <a:pPr lvl="1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  <p:graphicFrame>
        <p:nvGraphicFramePr>
          <p:cNvPr id="6" name="Ograda vsebin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882729"/>
              </p:ext>
            </p:extLst>
          </p:nvPr>
        </p:nvGraphicFramePr>
        <p:xfrm>
          <a:off x="1216617" y="2936929"/>
          <a:ext cx="10047922" cy="348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957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Industrijski odpadki - nastajanje po skupinah odpadkov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838200" y="1340603"/>
            <a:ext cx="10515600" cy="48363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01 </a:t>
            </a:r>
            <a:r>
              <a:rPr lang="sl-SI" dirty="0" smtClean="0"/>
              <a:t>Rudarstvo: 								       8.407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02 </a:t>
            </a:r>
            <a:r>
              <a:rPr lang="sl-SI" dirty="0" err="1" smtClean="0"/>
              <a:t>Kmetetijstvo</a:t>
            </a:r>
            <a:r>
              <a:rPr lang="sl-SI" dirty="0" smtClean="0"/>
              <a:t>, vrtnarstvo…: 							     98.069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03 </a:t>
            </a:r>
            <a:r>
              <a:rPr lang="sl-SI" dirty="0" smtClean="0"/>
              <a:t>Obdelava </a:t>
            </a:r>
            <a:r>
              <a:rPr lang="sl-SI" dirty="0"/>
              <a:t>in </a:t>
            </a:r>
            <a:r>
              <a:rPr lang="sl-SI" dirty="0" smtClean="0"/>
              <a:t>predelava lesa:							  227.585 </a:t>
            </a:r>
            <a:r>
              <a:rPr lang="sl-SI" dirty="0"/>
              <a:t>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04 Ind. usnja, krzna, tekstilij: </a:t>
            </a:r>
            <a:r>
              <a:rPr lang="sl-SI" dirty="0" smtClean="0"/>
              <a:t>							       6.552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05 </a:t>
            </a:r>
            <a:r>
              <a:rPr lang="sl-SI" dirty="0" err="1"/>
              <a:t>Rafin</a:t>
            </a:r>
            <a:r>
              <a:rPr lang="sl-SI" dirty="0"/>
              <a:t>. nafte, čišč. </a:t>
            </a:r>
            <a:r>
              <a:rPr lang="sl-SI" dirty="0" err="1"/>
              <a:t>zem</a:t>
            </a:r>
            <a:r>
              <a:rPr lang="sl-SI" dirty="0"/>
              <a:t>. plina, </a:t>
            </a:r>
            <a:r>
              <a:rPr lang="sl-SI" dirty="0" err="1"/>
              <a:t>pirol</a:t>
            </a:r>
            <a:r>
              <a:rPr lang="sl-SI" dirty="0"/>
              <a:t>. </a:t>
            </a:r>
            <a:r>
              <a:rPr lang="sl-SI" dirty="0" smtClean="0"/>
              <a:t>premoga:					               1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06 Anorganski kemijski </a:t>
            </a:r>
            <a:r>
              <a:rPr lang="sl-SI" dirty="0" smtClean="0"/>
              <a:t>procesi:							  198.351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07 Organski kemijski procesi: </a:t>
            </a:r>
            <a:r>
              <a:rPr lang="sl-SI" dirty="0" smtClean="0"/>
              <a:t>							     72.230 </a:t>
            </a:r>
            <a:r>
              <a:rPr lang="sl-SI" dirty="0"/>
              <a:t>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08 </a:t>
            </a:r>
            <a:r>
              <a:rPr lang="sl-SI" dirty="0" err="1"/>
              <a:t>Proizv</a:t>
            </a:r>
            <a:r>
              <a:rPr lang="sl-SI" dirty="0"/>
              <a:t>., upor. premaz., lepil, tesnil. mas, tiskar. Barv</a:t>
            </a:r>
            <a:r>
              <a:rPr lang="sl-SI" dirty="0" smtClean="0"/>
              <a:t>: 					       8.439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09 Fotografska </a:t>
            </a:r>
            <a:r>
              <a:rPr lang="sl-SI" dirty="0" err="1"/>
              <a:t>ind</a:t>
            </a:r>
            <a:r>
              <a:rPr lang="sl-SI" dirty="0" smtClean="0"/>
              <a:t>.: 								           297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>
                <a:solidFill>
                  <a:srgbClr val="00B050"/>
                </a:solidFill>
              </a:rPr>
              <a:t>10 Odpadki iz termičnih procesov: </a:t>
            </a:r>
            <a:r>
              <a:rPr lang="sl-SI" dirty="0" smtClean="0">
                <a:solidFill>
                  <a:srgbClr val="00B050"/>
                </a:solidFill>
              </a:rPr>
              <a:t>						   905.283 </a:t>
            </a:r>
            <a:r>
              <a:rPr lang="sl-SI" dirty="0">
                <a:solidFill>
                  <a:srgbClr val="00B050"/>
                </a:solidFill>
              </a:rPr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11 </a:t>
            </a:r>
            <a:r>
              <a:rPr lang="sl-SI" dirty="0" err="1"/>
              <a:t>Odp</a:t>
            </a:r>
            <a:r>
              <a:rPr lang="sl-SI" dirty="0"/>
              <a:t>. iz kem. obd. in </a:t>
            </a:r>
            <a:r>
              <a:rPr lang="sl-SI" dirty="0" err="1"/>
              <a:t>povr</a:t>
            </a:r>
            <a:r>
              <a:rPr lang="sl-SI" dirty="0"/>
              <a:t>. </a:t>
            </a:r>
            <a:r>
              <a:rPr lang="sl-SI" dirty="0" err="1"/>
              <a:t>zašč</a:t>
            </a:r>
            <a:r>
              <a:rPr lang="sl-SI" dirty="0"/>
              <a:t>. Kovin: </a:t>
            </a:r>
            <a:r>
              <a:rPr lang="sl-SI" dirty="0" smtClean="0"/>
              <a:t>						        5.195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>
                <a:solidFill>
                  <a:srgbClr val="7030A0"/>
                </a:solidFill>
              </a:rPr>
              <a:t>12 Postop. oblik. in </a:t>
            </a:r>
            <a:r>
              <a:rPr lang="sl-SI" dirty="0" err="1">
                <a:solidFill>
                  <a:srgbClr val="7030A0"/>
                </a:solidFill>
              </a:rPr>
              <a:t>površ</a:t>
            </a:r>
            <a:r>
              <a:rPr lang="sl-SI" dirty="0">
                <a:solidFill>
                  <a:srgbClr val="7030A0"/>
                </a:solidFill>
              </a:rPr>
              <a:t>. </a:t>
            </a:r>
            <a:r>
              <a:rPr lang="sl-SI" dirty="0" err="1">
                <a:solidFill>
                  <a:srgbClr val="7030A0"/>
                </a:solidFill>
              </a:rPr>
              <a:t>obdel</a:t>
            </a:r>
            <a:r>
              <a:rPr lang="sl-SI" dirty="0">
                <a:solidFill>
                  <a:srgbClr val="7030A0"/>
                </a:solidFill>
              </a:rPr>
              <a:t>. kovin in plastike: </a:t>
            </a:r>
            <a:r>
              <a:rPr lang="sl-SI" dirty="0" smtClean="0">
                <a:solidFill>
                  <a:srgbClr val="7030A0"/>
                </a:solidFill>
              </a:rPr>
              <a:t>					   344.972 </a:t>
            </a:r>
            <a:r>
              <a:rPr lang="sl-SI" dirty="0">
                <a:solidFill>
                  <a:srgbClr val="7030A0"/>
                </a:solidFill>
              </a:rPr>
              <a:t>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13 Oljni odpadki in odpadki goriv: </a:t>
            </a:r>
            <a:r>
              <a:rPr lang="sl-SI" dirty="0" smtClean="0"/>
              <a:t>						     12.421 </a:t>
            </a:r>
            <a:r>
              <a:rPr lang="sl-SI" dirty="0"/>
              <a:t>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14 </a:t>
            </a:r>
            <a:r>
              <a:rPr lang="sl-SI" dirty="0" err="1"/>
              <a:t>Odp</a:t>
            </a:r>
            <a:r>
              <a:rPr lang="sl-SI" dirty="0"/>
              <a:t>. topila, hlad. sredstva, </a:t>
            </a:r>
            <a:r>
              <a:rPr lang="sl-SI" dirty="0" err="1"/>
              <a:t>potis</a:t>
            </a:r>
            <a:r>
              <a:rPr lang="sl-SI" dirty="0"/>
              <a:t>. Plini: </a:t>
            </a:r>
            <a:r>
              <a:rPr lang="sl-SI" dirty="0" smtClean="0"/>
              <a:t>						           585 </a:t>
            </a:r>
            <a:r>
              <a:rPr lang="sl-SI" dirty="0"/>
              <a:t>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15 </a:t>
            </a:r>
            <a:r>
              <a:rPr lang="sl-SI" dirty="0" err="1"/>
              <a:t>Odp</a:t>
            </a:r>
            <a:r>
              <a:rPr lang="sl-SI" dirty="0"/>
              <a:t>. </a:t>
            </a:r>
            <a:r>
              <a:rPr lang="sl-SI" dirty="0" err="1"/>
              <a:t>emb</a:t>
            </a:r>
            <a:r>
              <a:rPr lang="sl-SI" dirty="0"/>
              <a:t>., </a:t>
            </a:r>
            <a:r>
              <a:rPr lang="sl-SI" dirty="0" err="1"/>
              <a:t>absorb</a:t>
            </a:r>
            <a:r>
              <a:rPr lang="sl-SI" dirty="0"/>
              <a:t>., čistil. krpe, </a:t>
            </a:r>
            <a:r>
              <a:rPr lang="sl-SI" dirty="0" err="1"/>
              <a:t>filt</a:t>
            </a:r>
            <a:r>
              <a:rPr lang="sl-SI" dirty="0"/>
              <a:t>. sredstva, zaščit. </a:t>
            </a:r>
            <a:r>
              <a:rPr lang="sl-SI" dirty="0" err="1"/>
              <a:t>oblač</a:t>
            </a:r>
            <a:r>
              <a:rPr lang="sl-SI" dirty="0"/>
              <a:t>.: </a:t>
            </a:r>
            <a:r>
              <a:rPr lang="sl-SI" dirty="0" smtClean="0"/>
              <a:t>				        2.868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16 Odpadki, ki niso navedeni </a:t>
            </a:r>
            <a:r>
              <a:rPr lang="sl-SI" dirty="0" smtClean="0"/>
              <a:t>drugje:						      66.567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>
                <a:solidFill>
                  <a:srgbClr val="FF0000"/>
                </a:solidFill>
              </a:rPr>
              <a:t>17 </a:t>
            </a:r>
            <a:r>
              <a:rPr lang="sl-SI" dirty="0" err="1">
                <a:solidFill>
                  <a:srgbClr val="FF0000"/>
                </a:solidFill>
              </a:rPr>
              <a:t>Gradb</a:t>
            </a:r>
            <a:r>
              <a:rPr lang="sl-SI" dirty="0">
                <a:solidFill>
                  <a:srgbClr val="FF0000"/>
                </a:solidFill>
              </a:rPr>
              <a:t>. </a:t>
            </a:r>
            <a:r>
              <a:rPr lang="sl-SI" dirty="0" err="1">
                <a:solidFill>
                  <a:srgbClr val="FF0000"/>
                </a:solidFill>
              </a:rPr>
              <a:t>odp</a:t>
            </a:r>
            <a:r>
              <a:rPr lang="sl-SI" dirty="0">
                <a:solidFill>
                  <a:srgbClr val="FF0000"/>
                </a:solidFill>
              </a:rPr>
              <a:t>., </a:t>
            </a:r>
            <a:r>
              <a:rPr lang="sl-SI" dirty="0" err="1">
                <a:solidFill>
                  <a:srgbClr val="FF0000"/>
                </a:solidFill>
              </a:rPr>
              <a:t>odp</a:t>
            </a:r>
            <a:r>
              <a:rPr lang="sl-SI" dirty="0">
                <a:solidFill>
                  <a:srgbClr val="FF0000"/>
                </a:solidFill>
              </a:rPr>
              <a:t>. iz rušenja </a:t>
            </a:r>
            <a:r>
              <a:rPr lang="sl-SI" dirty="0" err="1">
                <a:solidFill>
                  <a:srgbClr val="FF0000"/>
                </a:solidFill>
              </a:rPr>
              <a:t>obj</a:t>
            </a:r>
            <a:r>
              <a:rPr lang="sl-SI" dirty="0">
                <a:solidFill>
                  <a:srgbClr val="FF0000"/>
                </a:solidFill>
              </a:rPr>
              <a:t>.: </a:t>
            </a:r>
            <a:r>
              <a:rPr lang="sl-SI" dirty="0" smtClean="0">
                <a:solidFill>
                  <a:srgbClr val="FF0000"/>
                </a:solidFill>
              </a:rPr>
              <a:t>						2.165.270 t</a:t>
            </a:r>
            <a:endParaRPr lang="sl-SI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18 </a:t>
            </a:r>
            <a:r>
              <a:rPr lang="sl-SI" dirty="0" err="1"/>
              <a:t>Odp</a:t>
            </a:r>
            <a:r>
              <a:rPr lang="sl-SI" dirty="0"/>
              <a:t>. iz zdravstva in veterinarstva: </a:t>
            </a:r>
            <a:r>
              <a:rPr lang="sl-SI" dirty="0" smtClean="0"/>
              <a:t>						        5.767 </a:t>
            </a:r>
            <a:r>
              <a:rPr lang="sl-SI" dirty="0"/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>
                <a:solidFill>
                  <a:srgbClr val="00B0F0"/>
                </a:solidFill>
              </a:rPr>
              <a:t>19 </a:t>
            </a:r>
            <a:r>
              <a:rPr lang="sl-SI" dirty="0" err="1">
                <a:solidFill>
                  <a:srgbClr val="00B0F0"/>
                </a:solidFill>
              </a:rPr>
              <a:t>Odp</a:t>
            </a:r>
            <a:r>
              <a:rPr lang="sl-SI" dirty="0">
                <a:solidFill>
                  <a:srgbClr val="00B0F0"/>
                </a:solidFill>
              </a:rPr>
              <a:t>. iz </a:t>
            </a:r>
            <a:r>
              <a:rPr lang="sl-SI" dirty="0" err="1">
                <a:solidFill>
                  <a:srgbClr val="00B0F0"/>
                </a:solidFill>
              </a:rPr>
              <a:t>napr</a:t>
            </a:r>
            <a:r>
              <a:rPr lang="sl-SI" dirty="0">
                <a:solidFill>
                  <a:srgbClr val="00B0F0"/>
                </a:solidFill>
              </a:rPr>
              <a:t>. za </a:t>
            </a:r>
            <a:r>
              <a:rPr lang="sl-SI" dirty="0" err="1">
                <a:solidFill>
                  <a:srgbClr val="00B0F0"/>
                </a:solidFill>
              </a:rPr>
              <a:t>ravn</a:t>
            </a:r>
            <a:r>
              <a:rPr lang="sl-SI" dirty="0">
                <a:solidFill>
                  <a:srgbClr val="00B0F0"/>
                </a:solidFill>
              </a:rPr>
              <a:t>. z </a:t>
            </a:r>
            <a:r>
              <a:rPr lang="sl-SI" dirty="0" err="1">
                <a:solidFill>
                  <a:srgbClr val="00B0F0"/>
                </a:solidFill>
              </a:rPr>
              <a:t>odp</a:t>
            </a:r>
            <a:r>
              <a:rPr lang="sl-SI" dirty="0">
                <a:solidFill>
                  <a:srgbClr val="00B0F0"/>
                </a:solidFill>
              </a:rPr>
              <a:t>., čist. </a:t>
            </a:r>
            <a:r>
              <a:rPr lang="sl-SI" dirty="0" err="1">
                <a:solidFill>
                  <a:srgbClr val="00B0F0"/>
                </a:solidFill>
              </a:rPr>
              <a:t>napr</a:t>
            </a:r>
            <a:r>
              <a:rPr lang="sl-SI" dirty="0">
                <a:solidFill>
                  <a:srgbClr val="00B0F0"/>
                </a:solidFill>
              </a:rPr>
              <a:t>., </a:t>
            </a:r>
            <a:r>
              <a:rPr lang="sl-SI" dirty="0" err="1">
                <a:solidFill>
                  <a:srgbClr val="00B0F0"/>
                </a:solidFill>
              </a:rPr>
              <a:t>pripr</a:t>
            </a:r>
            <a:r>
              <a:rPr lang="sl-SI" dirty="0">
                <a:solidFill>
                  <a:srgbClr val="00B0F0"/>
                </a:solidFill>
              </a:rPr>
              <a:t>. pit. in </a:t>
            </a:r>
            <a:r>
              <a:rPr lang="sl-SI" dirty="0" err="1">
                <a:solidFill>
                  <a:srgbClr val="00B0F0"/>
                </a:solidFill>
              </a:rPr>
              <a:t>ind</a:t>
            </a:r>
            <a:r>
              <a:rPr lang="sl-SI" dirty="0">
                <a:solidFill>
                  <a:srgbClr val="00B0F0"/>
                </a:solidFill>
              </a:rPr>
              <a:t>. vode: </a:t>
            </a:r>
            <a:r>
              <a:rPr lang="sl-SI" dirty="0" smtClean="0">
                <a:solidFill>
                  <a:srgbClr val="00B0F0"/>
                </a:solidFill>
              </a:rPr>
              <a:t>				   387.952 </a:t>
            </a:r>
            <a:r>
              <a:rPr lang="sl-SI" dirty="0">
                <a:solidFill>
                  <a:srgbClr val="00B0F0"/>
                </a:solidFill>
              </a:rPr>
              <a:t>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dirty="0"/>
              <a:t>20 Kom. </a:t>
            </a:r>
            <a:r>
              <a:rPr lang="sl-SI" dirty="0" err="1"/>
              <a:t>odp</a:t>
            </a:r>
            <a:r>
              <a:rPr lang="sl-SI" dirty="0"/>
              <a:t>. (gosp., njim podob.) in loč. zb. frak</a:t>
            </a:r>
            <a:r>
              <a:rPr lang="sl-SI" dirty="0" smtClean="0"/>
              <a:t>.:					…….</a:t>
            </a:r>
            <a:endParaRPr lang="sl-SI" dirty="0"/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5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Industrijski odpadki - nastajanje po SKD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idx="1"/>
          </p:nvPr>
        </p:nvSpPr>
        <p:spPr>
          <a:xfrm>
            <a:off x="838200" y="1340603"/>
            <a:ext cx="10515600" cy="4836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dirty="0" smtClean="0"/>
              <a:t>		</a:t>
            </a:r>
            <a:endParaRPr lang="sl-SI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94475"/>
              </p:ext>
            </p:extLst>
          </p:nvPr>
        </p:nvGraphicFramePr>
        <p:xfrm>
          <a:off x="960894" y="1681566"/>
          <a:ext cx="5362413" cy="4770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1586"/>
                <a:gridCol w="1580827"/>
              </a:tblGrid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ctr"/>
                </a:tc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(t)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ctr"/>
                </a:tc>
              </a:tr>
              <a:tr h="219435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A Kmetijstvo in lov, gozdarstvo, ribištvo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62.414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B Rudarstvo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12.120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56322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C Predelovalne dejavnosti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1.292.510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5559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D Oskrba z električno energijo, plinom in paro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780.573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328541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E Oskrba z vodo, ravnanje z odplakami in odpadki, saniranje okolja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366.164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F Gradbeništvo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535.686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92376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G Trgovina, vzdrževanje in popravila motornih vozil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157.527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8265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H Promet in skladiščenje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255.659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I Gostinstvo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10.732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5559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J Informacijske in komunikacijske dejavnosti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3.312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5559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K Finančne in zavarovalniške dejavnosti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1.854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8265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L Poslovanje z nepremičninami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131.761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92376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 Strokovne, znanstvene in tehnične dejavnosti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3.170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219435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 Druge raznovrstne poslovne dejavnosti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57.619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438258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O Dejavnosti javne uprave in obrambe, dejavnost obvezne socialne varnosti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777.825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 Izobraževanje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15.888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82659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Q Zdravstvo in socialno varstvo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12.000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328541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R Kulturne, razvedrilne in rekreacijske dejavnosti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6.765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  <a:tr h="163657">
                <a:tc>
                  <a:txBody>
                    <a:bodyPr/>
                    <a:lstStyle/>
                    <a:p>
                      <a:pPr indent="36195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 Druge dejavnosti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  <a:tc>
                  <a:txBody>
                    <a:bodyPr/>
                    <a:lstStyle/>
                    <a:p>
                      <a:pPr indent="36195" algn="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3.230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0" marR="1740" marT="1740" marB="0" anchor="b"/>
                </a:tc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2580F1EA-9A14-4DB0-8CE6-4C6D21F69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9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746</Words>
  <Application>Microsoft Office PowerPoint</Application>
  <PresentationFormat>Po meri</PresentationFormat>
  <Paragraphs>217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Officeova tema</vt:lpstr>
      <vt:lpstr>PowerPointova predstavitev</vt:lpstr>
      <vt:lpstr>Podatki o odpadkih </vt:lpstr>
      <vt:lpstr>Podatki o komunalnih odpadkih</vt:lpstr>
      <vt:lpstr>Podatki o nastalih komunalnih odpadkih </vt:lpstr>
      <vt:lpstr>Komunalni odpadki – sestava (%) - zbrano z javnim  odvozom </vt:lpstr>
      <vt:lpstr>Komunalni odpadki – zbranih z javnim odvozom po vrstah  (brez 20 03) po letih</vt:lpstr>
      <vt:lpstr>Podatki o odpadkih – industrijski odpadki </vt:lpstr>
      <vt:lpstr>Industrijski odpadki - nastajanje po skupinah odpadkov</vt:lpstr>
      <vt:lpstr>Industrijski odpadki - nastajanje po SKD</vt:lpstr>
      <vt:lpstr>Industrijski odpadki  - nastajanje po regijah</vt:lpstr>
      <vt:lpstr>IO- nastajanje po regijah - nenevarni</vt:lpstr>
      <vt:lpstr>Podatki o nevarnih odpadkih</vt:lpstr>
      <vt:lpstr>IO- nastajanje po regijah - nevarni</vt:lpstr>
      <vt:lpstr>Naprave za ravnanje z odpadki v Sloveniji</vt:lpstr>
      <vt:lpstr>Izhodišča za okroglo mizo (1/3)</vt:lpstr>
      <vt:lpstr>Izhodišča za okroglo mizo (2/3)</vt:lpstr>
      <vt:lpstr>Izhodišča za okroglo mizo (2/3)</vt:lpstr>
    </vt:vector>
  </TitlesOfParts>
  <Company>Gorenje d.d.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Fišer Jure</dc:creator>
  <cp:lastModifiedBy>Brigita Šarc</cp:lastModifiedBy>
  <cp:revision>84</cp:revision>
  <cp:lastPrinted>2017-10-17T08:24:24Z</cp:lastPrinted>
  <dcterms:created xsi:type="dcterms:W3CDTF">2014-09-19T22:59:17Z</dcterms:created>
  <dcterms:modified xsi:type="dcterms:W3CDTF">2017-10-17T09:39:14Z</dcterms:modified>
</cp:coreProperties>
</file>